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80" r:id="rId3"/>
    <p:sldId id="257" r:id="rId4"/>
    <p:sldId id="28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68" r:id="rId17"/>
    <p:sldId id="271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648"/>
  </p:normalViewPr>
  <p:slideViewPr>
    <p:cSldViewPr snapToGrid="0" snapToObjects="1">
      <p:cViewPr varScale="1">
        <p:scale>
          <a:sx n="113" d="100"/>
          <a:sy n="113" d="100"/>
        </p:scale>
        <p:origin x="18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4820B-6DA2-F742-93FC-1D679188A49E}" type="datetimeFigureOut">
              <a:t>2/23/21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327D9-8FF0-F749-9187-5DBDAA4310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85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327D9-8FF0-F749-9187-5DBDAA4310FE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96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327D9-8FF0-F749-9187-5DBDAA4310FE}" type="slidenum">
              <a:rPr lang="en-GB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35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7024-5685-4041-98CF-1DBE4146085C}" type="datetimeFigureOut"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49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7024-5685-4041-98CF-1DBE4146085C}" type="datetimeFigureOut"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4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7024-5685-4041-98CF-1DBE4146085C}" type="datetimeFigureOut"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25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7024-5685-4041-98CF-1DBE4146085C}" type="datetimeFigureOut"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7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7024-5685-4041-98CF-1DBE4146085C}" type="datetimeFigureOut"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8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7024-5685-4041-98CF-1DBE4146085C}" type="datetimeFigureOut"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7024-5685-4041-98CF-1DBE4146085C}" type="datetimeFigureOut">
              <a:t>2/23/21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55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7024-5685-4041-98CF-1DBE4146085C}" type="datetimeFigureOut">
              <a:t>2/23/21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7024-5685-4041-98CF-1DBE4146085C}" type="datetimeFigureOut">
              <a:t>2/23/21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15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7024-5685-4041-98CF-1DBE4146085C}" type="datetimeFigureOut"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2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7024-5685-4041-98CF-1DBE4146085C}" type="datetimeFigureOut"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F7024-5685-4041-98CF-1DBE4146085C}" type="datetimeFigureOut"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66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play &quot;the ruling class&quot;">
            <a:extLst>
              <a:ext uri="{FF2B5EF4-FFF2-40B4-BE49-F238E27FC236}">
                <a16:creationId xmlns:a16="http://schemas.microsoft.com/office/drawing/2014/main" id="{54387D75-EFBB-654E-98C8-BA2755EA1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4" r="5024" b="15463"/>
          <a:stretch/>
        </p:blipFill>
        <p:spPr bwMode="auto">
          <a:xfrm>
            <a:off x="7893499" y="0"/>
            <a:ext cx="4298501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166A3C-82B9-D948-BBEA-ADAEBDB6F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460" y="605481"/>
            <a:ext cx="7452241" cy="2311666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Trading social status for genetics in marriage markets: </a:t>
            </a:r>
            <a:br>
              <a:rPr lang="en-US" sz="4800"/>
            </a:br>
            <a:r>
              <a:rPr lang="en-US" sz="4800"/>
              <a:t>Evidence from UK Biobank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4DDED-7AF0-F746-BA4B-21B93E8FE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671" y="4723711"/>
            <a:ext cx="5181343" cy="1986455"/>
          </a:xfrm>
        </p:spPr>
        <p:txBody>
          <a:bodyPr/>
          <a:lstStyle/>
          <a:p>
            <a:pPr algn="l"/>
            <a:r>
              <a:rPr lang="en-US"/>
              <a:t>Abdel Abdellaoui, Oana Borcan and David Hugh-Jones</a:t>
            </a:r>
          </a:p>
          <a:p>
            <a:endParaRPr lang="en-US"/>
          </a:p>
          <a:p>
            <a:pPr algn="l"/>
            <a:r>
              <a:rPr lang="en-US"/>
              <a:t>UEA internal seminar February 2021</a:t>
            </a:r>
          </a:p>
        </p:txBody>
      </p:sp>
      <p:pic>
        <p:nvPicPr>
          <p:cNvPr id="3076" name="Picture 4" descr="Image result for oana borcan">
            <a:extLst>
              <a:ext uri="{FF2B5EF4-FFF2-40B4-BE49-F238E27FC236}">
                <a16:creationId xmlns:a16="http://schemas.microsoft.com/office/drawing/2014/main" id="{ABCDFCA8-8E1D-0F40-AD49-6B94B8B5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478" y="3229943"/>
            <a:ext cx="1049808" cy="13997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3078" name="Picture 6" descr="Image result for abdel abdellaoui">
            <a:extLst>
              <a:ext uri="{FF2B5EF4-FFF2-40B4-BE49-F238E27FC236}">
                <a16:creationId xmlns:a16="http://schemas.microsoft.com/office/drawing/2014/main" id="{561428D6-FD8B-6845-B802-4850F1F48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37" y="3229944"/>
            <a:ext cx="1399743" cy="13997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3080" name="Picture 8" descr="Image result for david  hugh-jones">
            <a:extLst>
              <a:ext uri="{FF2B5EF4-FFF2-40B4-BE49-F238E27FC236}">
                <a16:creationId xmlns:a16="http://schemas.microsoft.com/office/drawing/2014/main" id="{BEFCA95F-861D-8645-82F5-6516442C7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55" y="3229942"/>
            <a:ext cx="1399743" cy="13997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705229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0DA0-1E5A-B846-9F62-9D183C1BC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04DC8-8796-0E41-A422-902A27A2E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0142D-970F-C24C-BF49-7332BE0B1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365250"/>
            <a:ext cx="87376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21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870-2BFF-1943-B8F6-A0FB3D27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2D567-EF1B-DD4E-BC04-F1433C2DE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UK Biobank, a study of about 500,000 individuals born 1935-1970. Contains questionnaire data on health and social characteristics, also DNA data. Non-representative!</a:t>
            </a:r>
          </a:p>
          <a:p>
            <a:r>
              <a:rPr lang="en-US"/>
              <a:t>We don’t have explicit information on spouse pairs.</a:t>
            </a:r>
          </a:p>
          <a:p>
            <a:r>
              <a:rPr lang="en-US"/>
              <a:t>We categorize people as pairs if they:</a:t>
            </a:r>
          </a:p>
          <a:p>
            <a:r>
              <a:rPr lang="en-GB"/>
              <a:t>• had the same home postcode </a:t>
            </a:r>
          </a:p>
          <a:p>
            <a:r>
              <a:rPr lang="en-GB"/>
              <a:t>• have the same homeownership/renting status, length of time at the address, and number of children</a:t>
            </a:r>
          </a:p>
          <a:p>
            <a:r>
              <a:rPr lang="en-GB"/>
              <a:t>• attended the same UK Biobank assessment centre on the same day;</a:t>
            </a:r>
          </a:p>
          <a:p>
            <a:r>
              <a:rPr lang="en-GB"/>
              <a:t>• both reported living with their spouse (“husband, wife or partner”);</a:t>
            </a:r>
          </a:p>
          <a:p>
            <a:r>
              <a:rPr lang="en-GB"/>
              <a:t>• consisted of one male and one female.</a:t>
            </a:r>
          </a:p>
          <a:p>
            <a:r>
              <a:rPr lang="en-GB"/>
              <a:t>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04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0CED5-B400-CA45-9A8B-D92610E0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Validating our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D91C2-D4B1-2F43-9107-E374FE7A7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/>
              <a:t>Some respondents in the sample have a child who is also in the sample (inferred from genetics).</a:t>
            </a:r>
          </a:p>
          <a:p>
            <a:r>
              <a:rPr lang="en-US"/>
              <a:t>Among our spouse pairs, 511 have a genetic child of at least one partner in the sample. Of these, 441 (86%) are children of both partners.</a:t>
            </a:r>
          </a:p>
          <a:p>
            <a:r>
              <a:rPr lang="en-US"/>
              <a:t>Comparison: 11% of families with dependent children included a stepchild (Census 2011).</a:t>
            </a:r>
          </a:p>
          <a:p>
            <a:endParaRPr lang="en-US"/>
          </a:p>
          <a:p>
            <a:r>
              <a:rPr lang="en-US"/>
              <a:t>We re-estimate our models using a set of “known fake pairs”. Coefficients are closer to zero than among our pairs. </a:t>
            </a:r>
          </a:p>
          <a:p>
            <a:r>
              <a:rPr lang="en-US">
                <a:sym typeface="Wingdings" pitchFamily="2" charset="2"/>
              </a:rPr>
              <a:t> </a:t>
            </a:r>
            <a:r>
              <a:rPr lang="en-US"/>
              <a:t>Remaining fakes in our data are likely to bias our coefficients to zero.</a:t>
            </a:r>
          </a:p>
        </p:txBody>
      </p:sp>
    </p:spTree>
    <p:extLst>
      <p:ext uri="{BB962C8B-B14F-4D97-AF65-F5344CB8AC3E}">
        <p14:creationId xmlns:p14="http://schemas.microsoft.com/office/powerpoint/2010/main" val="277005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E6753-167A-8849-BB44-7E1C01C79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BCEEB-4F3E-DE4A-8588-5C249D4DE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Dependent variable: Polygenic Score for Educational Attainment (PSEA). DNA-derived summary statistic which predicts people’s level of educational attainment.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26A24-8E44-4D4E-B885-2B841BBB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146" y="3248479"/>
            <a:ext cx="5183167" cy="3063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2A9998-849F-6442-83C6-4276308DD9FB}"/>
              </a:ext>
            </a:extLst>
          </p:cNvPr>
          <p:cNvSpPr txBox="1"/>
          <p:nvPr/>
        </p:nvSpPr>
        <p:spPr>
          <a:xfrm>
            <a:off x="6761572" y="6338661"/>
            <a:ext cx="366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University attendance by PSEA decile</a:t>
            </a:r>
          </a:p>
        </p:txBody>
      </p:sp>
    </p:spTree>
    <p:extLst>
      <p:ext uri="{BB962C8B-B14F-4D97-AF65-F5344CB8AC3E}">
        <p14:creationId xmlns:p14="http://schemas.microsoft.com/office/powerpoint/2010/main" val="3372172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10EC-7D11-174E-955C-98DC6A8BB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DF089-2762-F940-AC5D-20A39B22C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01C99-F3B7-5B4D-86D9-4425C979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666750"/>
            <a:ext cx="108839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42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628C-2B57-5840-96C7-A92DF023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674CE-6999-C44F-8BFE-9E8CC3C64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4D3C8-1C80-2D4F-A77B-59B1C264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666750"/>
            <a:ext cx="108839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87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F347-8AB4-CD43-82C3-FD14B2D10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2551"/>
            <a:ext cx="10515600" cy="5534412"/>
          </a:xfrm>
        </p:spPr>
        <p:txBody>
          <a:bodyPr>
            <a:normAutofit lnSpcReduction="10000"/>
          </a:bodyPr>
          <a:lstStyle/>
          <a:p>
            <a:r>
              <a:rPr lang="en-US"/>
              <a:t>We already know that there is assortative mating on PSEA (Hugh-Jones et al. 2016).</a:t>
            </a:r>
          </a:p>
          <a:p>
            <a:r>
              <a:rPr lang="en-US"/>
              <a:t>To avoid this confound, we need an independent variable which 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independent of genetics;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available for a large enough 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We use</a:t>
            </a:r>
            <a:r>
              <a:rPr lang="en-US" b="1"/>
              <a:t> birth order</a:t>
            </a:r>
            <a:r>
              <a:rPr lang="en-US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Siblings have the same expected polygenic scores, by the “lottery of meiosis”.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Early-born siblings receive more parental care, have better life outcomes including educational attainment, SES </a:t>
            </a:r>
            <a:r>
              <a:rPr lang="en-GB"/>
              <a:t>(Lindahl 2008; Booth and Kee 2009; Black, Devereux, and Salvanes 2011).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09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35095-240A-1640-9AAA-A9531886A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Estimation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E1777-8E43-0E46-9CE8-FE69FF1A7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Hard to justify instrumental variables: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Birth order affects other things than 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We only have imperfect measures of SES (rough household income, job, educational attainment).</a:t>
            </a:r>
          </a:p>
          <a:p>
            <a:endParaRPr lang="en-US"/>
          </a:p>
          <a:p>
            <a:r>
              <a:rPr lang="en-US"/>
              <a:t>Instead we run a mediation analysis: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Does birth order affect spouse’s PSEA?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Is the effect mediated by measures of SES?</a:t>
            </a:r>
          </a:p>
        </p:txBody>
      </p:sp>
    </p:spTree>
    <p:extLst>
      <p:ext uri="{BB962C8B-B14F-4D97-AF65-F5344CB8AC3E}">
        <p14:creationId xmlns:p14="http://schemas.microsoft.com/office/powerpoint/2010/main" val="3924092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CD4B-5CAA-3540-AD8B-8CABA011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Controls and mediators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08D90-6718-924E-974D-04ECD9406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/>
              <a:t>Mediators</a:t>
            </a:r>
          </a:p>
          <a:p>
            <a:r>
              <a:rPr lang="en-US"/>
              <a:t>University attendance</a:t>
            </a:r>
          </a:p>
          <a:p>
            <a:r>
              <a:rPr lang="en-US"/>
              <a:t>Median earnings of first job (estimate from 2000 SOC code)</a:t>
            </a:r>
          </a:p>
          <a:p>
            <a:endParaRPr lang="en-US"/>
          </a:p>
          <a:p>
            <a:r>
              <a:rPr lang="en-US" b="1"/>
              <a:t>Controls</a:t>
            </a:r>
          </a:p>
          <a:p>
            <a:r>
              <a:rPr lang="en-US"/>
              <a:t>Family size</a:t>
            </a:r>
          </a:p>
          <a:p>
            <a:r>
              <a:rPr lang="en-US"/>
              <a:t>Month of birth</a:t>
            </a:r>
          </a:p>
          <a:p>
            <a:r>
              <a:rPr lang="en-US"/>
              <a:t>Year of birth</a:t>
            </a:r>
          </a:p>
          <a:p>
            <a:r>
              <a:rPr lang="en-US"/>
              <a:t>Parent’s age at birth (correlates with birth order! Only available for some respondents)</a:t>
            </a:r>
          </a:p>
        </p:txBody>
      </p:sp>
    </p:spTree>
    <p:extLst>
      <p:ext uri="{BB962C8B-B14F-4D97-AF65-F5344CB8AC3E}">
        <p14:creationId xmlns:p14="http://schemas.microsoft.com/office/powerpoint/2010/main" val="1199589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ADBC6-1728-FA47-A9C1-7AC96626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DB54E-7AAA-824F-BBC9-058462F0C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26BBB-1D75-2E4B-B747-C85F6D203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793750"/>
            <a:ext cx="114173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82F33-7F8D-C64C-AD38-F458A33C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406B3-6F2D-0949-8DA5-08C091265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Basic thesis of modern behavioural genetics:</a:t>
            </a:r>
          </a:p>
          <a:p>
            <a:r>
              <a:rPr lang="en-US" b="1"/>
              <a:t>Genetic data explains social outcomes.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What’s a social scientist to do?</a:t>
            </a:r>
          </a:p>
          <a:p>
            <a:endParaRPr lang="en-US"/>
          </a:p>
          <a:p>
            <a:r>
              <a:rPr lang="en-US"/>
              <a:t>One answer: find out where the genes come from.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Genetic assortative mating (Hugh-Jones et al. 2016).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Geographic sorting (Abdellaoui et al. 2019).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Natural selection (Hugh-Jones and Abdellaoui 2021, working paper).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This paper.</a:t>
            </a:r>
          </a:p>
        </p:txBody>
      </p:sp>
    </p:spTree>
    <p:extLst>
      <p:ext uri="{BB962C8B-B14F-4D97-AF65-F5344CB8AC3E}">
        <p14:creationId xmlns:p14="http://schemas.microsoft.com/office/powerpoint/2010/main" val="4280399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8DB96-0D3E-8843-B037-37E81599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D7B6-38C5-B04C-8E3A-74B4366C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B6509-D316-F143-AE88-24AA8EB76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793750"/>
            <a:ext cx="114173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02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55C57-6165-3942-8BD5-3BA5E055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FDADE-A082-4045-AD27-715A49E16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6C9BC-F4C8-F846-A88F-0EC613161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816" y="0"/>
            <a:ext cx="8538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79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F78B0-73F8-1D4F-9CEA-6DD13CE7D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215" y="0"/>
            <a:ext cx="6757569" cy="685800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F61F4575-9793-9440-9CAB-B39CBE3AB2B4}"/>
              </a:ext>
            </a:extLst>
          </p:cNvPr>
          <p:cNvSpPr/>
          <p:nvPr/>
        </p:nvSpPr>
        <p:spPr>
          <a:xfrm>
            <a:off x="2075935" y="2434281"/>
            <a:ext cx="481914" cy="1865870"/>
          </a:xfrm>
          <a:prstGeom prst="leftBrace">
            <a:avLst>
              <a:gd name="adj1" fmla="val 75000"/>
              <a:gd name="adj2" fmla="val 50000"/>
            </a:avLst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E9780-086D-7A4B-AD74-42F524765C82}"/>
              </a:ext>
            </a:extLst>
          </p:cNvPr>
          <p:cNvSpPr txBox="1"/>
          <p:nvPr/>
        </p:nvSpPr>
        <p:spPr>
          <a:xfrm>
            <a:off x="899106" y="1544594"/>
            <a:ext cx="119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Mediators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FE553-39DF-DA48-AC68-F42E9CDF6339}"/>
              </a:ext>
            </a:extLst>
          </p:cNvPr>
          <p:cNvSpPr txBox="1"/>
          <p:nvPr/>
        </p:nvSpPr>
        <p:spPr>
          <a:xfrm>
            <a:off x="1003351" y="3182550"/>
            <a:ext cx="108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Controls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738CC328-ED76-2640-9775-FE6ABA669881}"/>
              </a:ext>
            </a:extLst>
          </p:cNvPr>
          <p:cNvSpPr/>
          <p:nvPr/>
        </p:nvSpPr>
        <p:spPr>
          <a:xfrm>
            <a:off x="2115459" y="1322173"/>
            <a:ext cx="442390" cy="814174"/>
          </a:xfrm>
          <a:prstGeom prst="leftBrace">
            <a:avLst>
              <a:gd name="adj1" fmla="val 7500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BB25F0-FBAD-7246-AB22-45E9537F2B46}"/>
              </a:ext>
            </a:extLst>
          </p:cNvPr>
          <p:cNvSpPr/>
          <p:nvPr/>
        </p:nvSpPr>
        <p:spPr>
          <a:xfrm>
            <a:off x="6442841" y="367862"/>
            <a:ext cx="3031943" cy="61275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91AA-C693-3047-A6A8-6A1E1B0DF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4AC6E-3CD8-3F4F-9833-597F530EA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60440-C089-914C-888B-6D6B0561A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201" y="0"/>
            <a:ext cx="6991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67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DD3B0-A396-8547-9305-2C3B9AA9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C2B3-BBB0-B14B-AD9E-8D8C2933B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Assortative mating in marriage markets can explain the genes-status gradient.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This explanation applies to a wider range of societies than the key rival.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Prediction: genes-status gradient should be visible in ancient DNA.</a:t>
            </a:r>
          </a:p>
          <a:p>
            <a:r>
              <a:rPr lang="en-US"/>
              <a:t>Shocks to socio-economic status are reflected in the DNA of descendants.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Part of how elite families maintain their position over time (Clark 2015)?</a:t>
            </a:r>
          </a:p>
        </p:txBody>
      </p:sp>
    </p:spTree>
    <p:extLst>
      <p:ext uri="{BB962C8B-B14F-4D97-AF65-F5344CB8AC3E}">
        <p14:creationId xmlns:p14="http://schemas.microsoft.com/office/powerpoint/2010/main" val="3469657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5A175-6E56-674F-9574-B1D1065B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DAE3B-3896-6343-9581-3E7F7A111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Popular discourse and the media (and scientists!) often oppose “nature” to “nurture”. </a:t>
            </a:r>
          </a:p>
          <a:p>
            <a:r>
              <a:rPr lang="en-US"/>
              <a:t>The idea is that DNA is fixed at conception, and affects individual outcomes thereafter.</a:t>
            </a:r>
          </a:p>
          <a:p>
            <a:r>
              <a:rPr lang="en-US"/>
              <a:t>However, across generations, </a:t>
            </a:r>
            <a:r>
              <a:rPr lang="en-US" b="1"/>
              <a:t>DNA is a social outcome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5342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18BE12-BD68-0B4E-935C-8B17045E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/>
              <a:t>Thanks!</a:t>
            </a:r>
          </a:p>
        </p:txBody>
      </p:sp>
      <p:pic>
        <p:nvPicPr>
          <p:cNvPr id="1026" name="Picture 2" descr="Image result for hefner spouse">
            <a:extLst>
              <a:ext uri="{FF2B5EF4-FFF2-40B4-BE49-F238E27FC236}">
                <a16:creationId xmlns:a16="http://schemas.microsoft.com/office/drawing/2014/main" id="{AE459584-AE50-CB4C-91A0-FD0DDF69D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155" y="3252866"/>
            <a:ext cx="4806845" cy="360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arbara hutton">
            <a:extLst>
              <a:ext uri="{FF2B5EF4-FFF2-40B4-BE49-F238E27FC236}">
                <a16:creationId xmlns:a16="http://schemas.microsoft.com/office/drawing/2014/main" id="{1F4DAB9D-9F3C-2D4C-9A8A-0C7AA3C1E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067353" cy="386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E2D3E61-803A-8145-9D38-07C96251D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0"/>
            <a:ext cx="4876800" cy="274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j howard marshall">
            <a:extLst>
              <a:ext uri="{FF2B5EF4-FFF2-40B4-BE49-F238E27FC236}">
                <a16:creationId xmlns:a16="http://schemas.microsoft.com/office/drawing/2014/main" id="{1AD3BBF4-AF39-6240-8EBB-89D99D3FF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387" y="3984881"/>
            <a:ext cx="3858068" cy="285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428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E95F0-ADC8-0F49-9A84-45E179721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4886"/>
            <a:ext cx="10515600" cy="5811838"/>
          </a:xfrm>
        </p:spPr>
        <p:txBody>
          <a:bodyPr>
            <a:normAutofit/>
          </a:bodyPr>
          <a:lstStyle/>
          <a:p>
            <a:r>
              <a:rPr lang="en-US"/>
              <a:t>Inequality persists over generations. It can be surprisingly persistent over time (Clark and Simmons 2015; Solon 2018).</a:t>
            </a:r>
          </a:p>
          <a:p>
            <a:r>
              <a:rPr lang="en-US"/>
              <a:t>Families are part of the mechanism, since wealth, human capital and other traits are passed from parents to children.</a:t>
            </a:r>
          </a:p>
          <a:p>
            <a:r>
              <a:rPr lang="en-US"/>
              <a:t>Assortative mating (where like marries like) can increase inequality (Fernandez and Rogerson 200; Fernandez et al. 2005; Schwartz and Mare 2005; Greenwood et al. 2014; Eika et al. 2019).</a:t>
            </a:r>
          </a:p>
        </p:txBody>
      </p:sp>
    </p:spTree>
    <p:extLst>
      <p:ext uri="{BB962C8B-B14F-4D97-AF65-F5344CB8AC3E}">
        <p14:creationId xmlns:p14="http://schemas.microsoft.com/office/powerpoint/2010/main" val="2055962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A669-2457-AA4B-90D4-2A983166A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346D-6DEC-E642-80CC-C968A2EBB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Human genetics are also inherited, and help to explain inequality: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Heritability of occupational class and educational attainment is about 50% (Tambs et al. 1989).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2-year-old children’s family socio-economic status can be predicted from their genes (Trzaskowski et al. 2014).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Polygenic scores for educational attainment predict occupational class (Rimfeld et al. 2018).</a:t>
            </a:r>
          </a:p>
          <a:p>
            <a:r>
              <a:rPr lang="en-US"/>
              <a:t>The leading explanation for this </a:t>
            </a:r>
            <a:r>
              <a:rPr lang="en-US" b="1"/>
              <a:t>gene-status gradient </a:t>
            </a:r>
            <a:r>
              <a:rPr lang="en-US"/>
              <a:t>is meritocracy. “Good genes” lead to upward mobility.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1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664EC-2638-B641-A1CE-9D298734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66F67-8732-B646-A899-0F1421C59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offer a new explanation for the genes-status gradient, based on assortative mating.</a:t>
            </a:r>
          </a:p>
          <a:p>
            <a:r>
              <a:rPr lang="en-US"/>
              <a:t>Social status and “good” genes both contribute to attractiveness in marriage markets.</a:t>
            </a:r>
          </a:p>
          <a:p>
            <a:r>
              <a:rPr lang="en-US"/>
              <a:t>Both are inherited.</a:t>
            </a:r>
          </a:p>
          <a:p>
            <a:r>
              <a:rPr lang="en-US"/>
              <a:t>As a result, both become associated in the next generation.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Shocks to social status are reflected in children’s genetics.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Genes-status gradient is likely historically widespread.</a:t>
            </a:r>
          </a:p>
          <a:p>
            <a:r>
              <a:rPr lang="en-US"/>
              <a:t>We test this theory using data from the UK Biobank.</a:t>
            </a:r>
          </a:p>
        </p:txBody>
      </p:sp>
    </p:spTree>
    <p:extLst>
      <p:ext uri="{BB962C8B-B14F-4D97-AF65-F5344CB8AC3E}">
        <p14:creationId xmlns:p14="http://schemas.microsoft.com/office/powerpoint/2010/main" val="910920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54E00-5333-9B45-A59E-C69552217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977"/>
            <a:ext cx="6275793" cy="4351338"/>
          </a:xfrm>
        </p:spPr>
        <p:txBody>
          <a:bodyPr/>
          <a:lstStyle/>
          <a:p>
            <a:r>
              <a:rPr lang="en-GB" sz="2600"/>
              <a:t>“I am ugly, but I can buy the most beautiful woman....</a:t>
            </a:r>
            <a:r>
              <a:rPr lang="en-US" altLang="en-US" sz="2600"/>
              <a:t> the effect of ugliness, its repelling power, is destroyed by money.” – Karl Marx</a:t>
            </a:r>
          </a:p>
          <a:p>
            <a:endParaRPr lang="en-US" altLang="en-US" sz="2600"/>
          </a:p>
          <a:p>
            <a:endParaRPr lang="en-US" altLang="en-US" sz="2600"/>
          </a:p>
          <a:p>
            <a:endParaRPr lang="en-US" altLang="en-US" sz="2600"/>
          </a:p>
          <a:p>
            <a:endParaRPr lang="en-US"/>
          </a:p>
        </p:txBody>
      </p:sp>
      <p:pic>
        <p:nvPicPr>
          <p:cNvPr id="1030" name="Picture 6" descr="Image result for marx">
            <a:extLst>
              <a:ext uri="{FF2B5EF4-FFF2-40B4-BE49-F238E27FC236}">
                <a16:creationId xmlns:a16="http://schemas.microsoft.com/office/drawing/2014/main" id="{53125B66-5DC5-7C49-A502-747DD5BFC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834977"/>
            <a:ext cx="3810000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210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17000F-1EB9-CA46-93AA-4223CD6415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DACDF-048A-9441-968A-7241DFEFE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1058" y="1825625"/>
            <a:ext cx="4224279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3200"/>
              <a:t>“Part of </a:t>
            </a:r>
            <a:r>
              <a:rPr lang="en-GB"/>
              <a:t>the beauty of me is that I am very rich.” – Donald Trump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2052" name="Picture 4" descr="Donald Trump in his helicopter with the New York skyline beneath him">
            <a:extLst>
              <a:ext uri="{FF2B5EF4-FFF2-40B4-BE49-F238E27FC236}">
                <a16:creationId xmlns:a16="http://schemas.microsoft.com/office/drawing/2014/main" id="{6D11D436-1E02-0644-8C29-62524E2FF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4"/>
          <a:stretch/>
        </p:blipFill>
        <p:spPr bwMode="auto">
          <a:xfrm>
            <a:off x="-1050324" y="0"/>
            <a:ext cx="78615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998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D6DD1-34AF-334B-8C97-85821665D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0696C-C601-6346-85B8-9D306E30E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1264"/>
          </a:xfrm>
        </p:spPr>
        <p:txBody>
          <a:bodyPr>
            <a:normAutofit lnSpcReduction="10000"/>
          </a:bodyPr>
          <a:lstStyle/>
          <a:p>
            <a:r>
              <a:rPr lang="en-US"/>
              <a:t>Individuals in a large population have a genetic trait </a:t>
            </a:r>
            <a:r>
              <a:rPr lang="en-US">
                <a:solidFill>
                  <a:schemeClr val="accent1"/>
                </a:solidFill>
              </a:rPr>
              <a:t>g</a:t>
            </a:r>
            <a:r>
              <a:rPr lang="en-US"/>
              <a:t> and a social status </a:t>
            </a:r>
            <a:r>
              <a:rPr lang="en-US">
                <a:solidFill>
                  <a:schemeClr val="accent1"/>
                </a:solidFill>
              </a:rPr>
              <a:t>s</a:t>
            </a:r>
            <a:r>
              <a:rPr lang="en-US"/>
              <a:t> drawn from distributions </a:t>
            </a:r>
            <a:r>
              <a:rPr lang="en-US">
                <a:solidFill>
                  <a:schemeClr val="accent1"/>
                </a:solidFill>
              </a:rPr>
              <a:t>G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S</a:t>
            </a:r>
            <a:r>
              <a:rPr lang="en-US"/>
              <a:t>. </a:t>
            </a:r>
          </a:p>
          <a:p>
            <a:r>
              <a:rPr lang="en-US"/>
              <a:t>They match according to an attractiveness function</a:t>
            </a:r>
          </a:p>
          <a:p>
            <a:pPr algn="ctr"/>
            <a:r>
              <a:rPr lang="en-US">
                <a:solidFill>
                  <a:schemeClr val="accent1"/>
                </a:solidFill>
              </a:rPr>
              <a:t>A(g, s) = f((1-k)g, ks)</a:t>
            </a:r>
          </a:p>
          <a:p>
            <a:endParaRPr lang="en-US"/>
          </a:p>
          <a:p>
            <a:r>
              <a:rPr lang="en-US">
                <a:solidFill>
                  <a:schemeClr val="accent1"/>
                </a:solidFill>
              </a:rPr>
              <a:t>f</a:t>
            </a:r>
            <a:r>
              <a:rPr lang="en-US"/>
              <a:t> is strictly increasing in its arguments.</a:t>
            </a:r>
            <a:endParaRPr lang="en-US">
              <a:solidFill>
                <a:schemeClr val="accent1"/>
              </a:solidFill>
            </a:endParaRPr>
          </a:p>
          <a:p>
            <a:r>
              <a:rPr lang="en-US">
                <a:solidFill>
                  <a:schemeClr val="accent1"/>
                </a:solidFill>
              </a:rPr>
              <a:t>k</a:t>
            </a:r>
            <a:r>
              <a:rPr lang="en-US"/>
              <a:t> describes the society’s </a:t>
            </a:r>
            <a:r>
              <a:rPr lang="en-US">
                <a:solidFill>
                  <a:schemeClr val="accent2"/>
                </a:solidFill>
              </a:rPr>
              <a:t>marriage market</a:t>
            </a:r>
            <a:r>
              <a:rPr lang="en-US"/>
              <a:t>. If </a:t>
            </a:r>
            <a:r>
              <a:rPr lang="en-US">
                <a:solidFill>
                  <a:schemeClr val="accent1"/>
                </a:solidFill>
              </a:rPr>
              <a:t>k = 0</a:t>
            </a:r>
            <a:r>
              <a:rPr lang="en-US"/>
              <a:t>, only genetics matter. If </a:t>
            </a:r>
            <a:r>
              <a:rPr lang="en-US">
                <a:solidFill>
                  <a:schemeClr val="accent1"/>
                </a:solidFill>
              </a:rPr>
              <a:t>k = 1</a:t>
            </a:r>
            <a:r>
              <a:rPr lang="en-US"/>
              <a:t>, only social status matters. For realistic societies, </a:t>
            </a:r>
            <a:r>
              <a:rPr lang="en-US">
                <a:solidFill>
                  <a:schemeClr val="accent1"/>
                </a:solidFill>
              </a:rPr>
              <a:t>0 &lt; k &lt; 1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sz="2400">
                <a:solidFill>
                  <a:schemeClr val="tx1">
                    <a:lumMod val="85000"/>
                  </a:schemeClr>
                </a:solidFill>
              </a:rPr>
              <a:t>Technical condition: distribution of </a:t>
            </a:r>
            <a:r>
              <a:rPr lang="en-US" sz="2400">
                <a:solidFill>
                  <a:schemeClr val="accent1"/>
                </a:solidFill>
              </a:rPr>
              <a:t>(G, S)|A = a </a:t>
            </a:r>
            <a:r>
              <a:rPr lang="en-US" sz="2400">
                <a:solidFill>
                  <a:schemeClr val="tx1">
                    <a:lumMod val="85000"/>
                  </a:schemeClr>
                </a:solidFill>
              </a:rPr>
              <a:t>is non-degenerate, and has positive measure, for at least some </a:t>
            </a:r>
            <a:r>
              <a:rPr lang="en-US" sz="2400">
                <a:solidFill>
                  <a:schemeClr val="accent1"/>
                </a:solidFill>
              </a:rPr>
              <a:t>a</a:t>
            </a:r>
            <a:r>
              <a:rPr lang="en-US" sz="2400">
                <a:solidFill>
                  <a:schemeClr val="tx1">
                    <a:lumMod val="8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0218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E3212-209C-6444-880F-EEFC66F4C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141" y="383059"/>
            <a:ext cx="10515600" cy="6109816"/>
          </a:xfrm>
        </p:spPr>
        <p:txBody>
          <a:bodyPr>
            <a:normAutofit/>
          </a:bodyPr>
          <a:lstStyle/>
          <a:p>
            <a:r>
              <a:rPr lang="en-US"/>
              <a:t>People match with others of equal attractiveness and have children who inherit </a:t>
            </a:r>
            <a:r>
              <a:rPr lang="en-US">
                <a:solidFill>
                  <a:schemeClr val="accent1"/>
                </a:solidFill>
              </a:rPr>
              <a:t>g</a:t>
            </a:r>
            <a:r>
              <a:rPr lang="en-US"/>
              <a:t> and </a:t>
            </a:r>
            <a:r>
              <a:rPr lang="en-US">
                <a:solidFill>
                  <a:schemeClr val="accent1"/>
                </a:solidFill>
              </a:rPr>
              <a:t>s</a:t>
            </a:r>
            <a:r>
              <a:rPr lang="en-US"/>
              <a:t>:</a:t>
            </a:r>
          </a:p>
          <a:p>
            <a:pPr algn="ctr"/>
            <a:r>
              <a:rPr lang="en-US">
                <a:solidFill>
                  <a:schemeClr val="accent1"/>
                </a:solidFill>
              </a:rPr>
              <a:t>g</a:t>
            </a:r>
            <a:r>
              <a:rPr lang="en-US" baseline="-25000">
                <a:solidFill>
                  <a:schemeClr val="accent1"/>
                </a:solidFill>
              </a:rPr>
              <a:t>c</a:t>
            </a:r>
            <a:r>
              <a:rPr lang="en-US">
                <a:solidFill>
                  <a:schemeClr val="accent1"/>
                </a:solidFill>
              </a:rPr>
              <a:t> = (g</a:t>
            </a:r>
            <a:r>
              <a:rPr lang="en-US" baseline="-25000">
                <a:solidFill>
                  <a:schemeClr val="accent1"/>
                </a:solidFill>
              </a:rPr>
              <a:t>d</a:t>
            </a:r>
            <a:r>
              <a:rPr lang="en-US">
                <a:solidFill>
                  <a:schemeClr val="accent1"/>
                </a:solidFill>
              </a:rPr>
              <a:t> + g</a:t>
            </a:r>
            <a:r>
              <a:rPr lang="en-US" baseline="-25000">
                <a:solidFill>
                  <a:schemeClr val="accent1"/>
                </a:solidFill>
              </a:rPr>
              <a:t>m</a:t>
            </a:r>
            <a:r>
              <a:rPr lang="en-US">
                <a:solidFill>
                  <a:schemeClr val="accent1"/>
                </a:solidFill>
              </a:rPr>
              <a:t> )/2</a:t>
            </a:r>
          </a:p>
          <a:p>
            <a:pPr algn="ctr"/>
            <a:r>
              <a:rPr lang="en-US">
                <a:solidFill>
                  <a:schemeClr val="accent1"/>
                </a:solidFill>
              </a:rPr>
              <a:t>s</a:t>
            </a:r>
            <a:r>
              <a:rPr lang="en-US" baseline="-25000">
                <a:solidFill>
                  <a:schemeClr val="accent1"/>
                </a:solidFill>
              </a:rPr>
              <a:t>c</a:t>
            </a:r>
            <a:r>
              <a:rPr lang="en-US">
                <a:solidFill>
                  <a:schemeClr val="accent1"/>
                </a:solidFill>
              </a:rPr>
              <a:t> = (s</a:t>
            </a:r>
            <a:r>
              <a:rPr lang="en-US" baseline="-25000">
                <a:solidFill>
                  <a:schemeClr val="accent1"/>
                </a:solidFill>
              </a:rPr>
              <a:t>d</a:t>
            </a:r>
            <a:r>
              <a:rPr lang="en-US">
                <a:solidFill>
                  <a:schemeClr val="accent1"/>
                </a:solidFill>
              </a:rPr>
              <a:t> + s</a:t>
            </a:r>
            <a:r>
              <a:rPr lang="en-US" baseline="-25000">
                <a:solidFill>
                  <a:schemeClr val="accent1"/>
                </a:solidFill>
              </a:rPr>
              <a:t>m</a:t>
            </a:r>
            <a:r>
              <a:rPr lang="en-US">
                <a:solidFill>
                  <a:schemeClr val="accent1"/>
                </a:solidFill>
              </a:rPr>
              <a:t> )/2</a:t>
            </a:r>
            <a:br>
              <a:rPr lang="en-US">
                <a:solidFill>
                  <a:schemeClr val="accent1"/>
                </a:solidFill>
              </a:rPr>
            </a:br>
            <a:endParaRPr lang="en-US">
              <a:solidFill>
                <a:schemeClr val="accent1"/>
              </a:solidFill>
            </a:endParaRPr>
          </a:p>
          <a:p>
            <a:r>
              <a:rPr lang="en-US"/>
              <a:t>Write </a:t>
            </a:r>
            <a:r>
              <a:rPr lang="en-US">
                <a:solidFill>
                  <a:schemeClr val="accent1"/>
                </a:solidFill>
              </a:rPr>
              <a:t>G</a:t>
            </a:r>
            <a:r>
              <a:rPr lang="en-US" baseline="-25000">
                <a:solidFill>
                  <a:schemeClr val="accent1"/>
                </a:solidFill>
              </a:rPr>
              <a:t>p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S</a:t>
            </a:r>
            <a:r>
              <a:rPr lang="en-US" baseline="-25000">
                <a:solidFill>
                  <a:schemeClr val="accent1"/>
                </a:solidFill>
              </a:rPr>
              <a:t>p</a:t>
            </a:r>
            <a:r>
              <a:rPr lang="en-US"/>
              <a:t> and </a:t>
            </a:r>
            <a:r>
              <a:rPr lang="en-US">
                <a:solidFill>
                  <a:schemeClr val="accent1"/>
                </a:solidFill>
              </a:rPr>
              <a:t>G</a:t>
            </a:r>
            <a:r>
              <a:rPr lang="en-US" baseline="-25000">
                <a:solidFill>
                  <a:schemeClr val="accent1"/>
                </a:solidFill>
              </a:rPr>
              <a:t>c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S</a:t>
            </a:r>
            <a:r>
              <a:rPr lang="en-US" baseline="-25000">
                <a:solidFill>
                  <a:schemeClr val="accent1"/>
                </a:solidFill>
              </a:rPr>
              <a:t>c</a:t>
            </a:r>
            <a:r>
              <a:rPr lang="en-US"/>
              <a:t> for the distribution in the parents and children’s generation respectively.</a:t>
            </a:r>
          </a:p>
          <a:p>
            <a:endParaRPr lang="en-US"/>
          </a:p>
          <a:p>
            <a:r>
              <a:rPr lang="en-US" b="1"/>
              <a:t>Proposition</a:t>
            </a:r>
          </a:p>
          <a:p>
            <a:r>
              <a:rPr lang="en-US"/>
              <a:t>i) </a:t>
            </a:r>
            <a:r>
              <a:rPr lang="en-US">
                <a:solidFill>
                  <a:schemeClr val="accent1"/>
                </a:solidFill>
              </a:rPr>
              <a:t>Cov(G</a:t>
            </a:r>
            <a:r>
              <a:rPr lang="en-US" baseline="-25000">
                <a:solidFill>
                  <a:schemeClr val="accent1"/>
                </a:solidFill>
              </a:rPr>
              <a:t>c</a:t>
            </a:r>
            <a:r>
              <a:rPr lang="en-US">
                <a:solidFill>
                  <a:schemeClr val="accent1"/>
                </a:solidFill>
              </a:rPr>
              <a:t>, S</a:t>
            </a:r>
            <a:r>
              <a:rPr lang="en-US" baseline="-25000">
                <a:solidFill>
                  <a:schemeClr val="accent1"/>
                </a:solidFill>
              </a:rPr>
              <a:t>c</a:t>
            </a:r>
            <a:r>
              <a:rPr lang="en-US">
                <a:solidFill>
                  <a:schemeClr val="accent1"/>
                </a:solidFill>
              </a:rPr>
              <a:t>) ≥ Cov(G</a:t>
            </a:r>
            <a:r>
              <a:rPr lang="en-US" baseline="-25000">
                <a:solidFill>
                  <a:schemeClr val="accent1"/>
                </a:solidFill>
              </a:rPr>
              <a:t>p</a:t>
            </a:r>
            <a:r>
              <a:rPr lang="en-US">
                <a:solidFill>
                  <a:schemeClr val="accent1"/>
                </a:solidFill>
              </a:rPr>
              <a:t>, S</a:t>
            </a:r>
            <a:r>
              <a:rPr lang="en-US" baseline="-25000">
                <a:solidFill>
                  <a:schemeClr val="accent1"/>
                </a:solidFill>
              </a:rPr>
              <a:t>p</a:t>
            </a:r>
            <a:r>
              <a:rPr lang="en-US">
                <a:solidFill>
                  <a:schemeClr val="accent1"/>
                </a:solidFill>
              </a:rPr>
              <a:t>)</a:t>
            </a:r>
            <a:r>
              <a:rPr lang="en-US"/>
              <a:t> with strict inequality if and only if </a:t>
            </a:r>
            <a:r>
              <a:rPr lang="en-US">
                <a:solidFill>
                  <a:schemeClr val="accent1"/>
                </a:solidFill>
              </a:rPr>
              <a:t>0 &lt; k &lt; 1</a:t>
            </a:r>
            <a:r>
              <a:rPr lang="en-US"/>
              <a:t>.</a:t>
            </a:r>
          </a:p>
          <a:p>
            <a:pPr>
              <a:lnSpc>
                <a:spcPct val="150000"/>
              </a:lnSpc>
            </a:pPr>
            <a:r>
              <a:rPr lang="en-US"/>
              <a:t>ii) If </a:t>
            </a:r>
            <a:r>
              <a:rPr lang="en-US">
                <a:solidFill>
                  <a:schemeClr val="accent1"/>
                </a:solidFill>
              </a:rPr>
              <a:t>corr(G</a:t>
            </a:r>
            <a:r>
              <a:rPr lang="en-US" baseline="-25000">
                <a:solidFill>
                  <a:schemeClr val="accent1"/>
                </a:solidFill>
              </a:rPr>
              <a:t>p</a:t>
            </a:r>
            <a:r>
              <a:rPr lang="en-US">
                <a:solidFill>
                  <a:schemeClr val="accent1"/>
                </a:solidFill>
              </a:rPr>
              <a:t>, S</a:t>
            </a:r>
            <a:r>
              <a:rPr lang="en-US" baseline="-25000">
                <a:solidFill>
                  <a:schemeClr val="accent1"/>
                </a:solidFill>
              </a:rPr>
              <a:t>p</a:t>
            </a:r>
            <a:r>
              <a:rPr lang="en-US">
                <a:solidFill>
                  <a:schemeClr val="accent1"/>
                </a:solidFill>
              </a:rPr>
              <a:t>) ≥ 0</a:t>
            </a:r>
            <a:r>
              <a:rPr lang="en-US"/>
              <a:t>, then </a:t>
            </a:r>
            <a:r>
              <a:rPr lang="en-US">
                <a:solidFill>
                  <a:schemeClr val="accent1"/>
                </a:solidFill>
              </a:rPr>
              <a:t>corr(G</a:t>
            </a:r>
            <a:r>
              <a:rPr lang="en-US" baseline="-25000">
                <a:solidFill>
                  <a:schemeClr val="accent1"/>
                </a:solidFill>
              </a:rPr>
              <a:t>c</a:t>
            </a:r>
            <a:r>
              <a:rPr lang="en-US">
                <a:solidFill>
                  <a:schemeClr val="accent1"/>
                </a:solidFill>
              </a:rPr>
              <a:t>, S</a:t>
            </a:r>
            <a:r>
              <a:rPr lang="en-US" baseline="-25000">
                <a:solidFill>
                  <a:schemeClr val="accent1"/>
                </a:solidFill>
              </a:rPr>
              <a:t>c</a:t>
            </a:r>
            <a:r>
              <a:rPr lang="en-US">
                <a:solidFill>
                  <a:schemeClr val="accent1"/>
                </a:solidFill>
              </a:rPr>
              <a:t>) ≥ corr(G</a:t>
            </a:r>
            <a:r>
              <a:rPr lang="en-US" baseline="-25000">
                <a:solidFill>
                  <a:schemeClr val="accent1"/>
                </a:solidFill>
              </a:rPr>
              <a:t>p</a:t>
            </a:r>
            <a:r>
              <a:rPr lang="en-US">
                <a:solidFill>
                  <a:schemeClr val="accent1"/>
                </a:solidFill>
              </a:rPr>
              <a:t>, S</a:t>
            </a:r>
            <a:r>
              <a:rPr lang="en-US" baseline="-25000">
                <a:solidFill>
                  <a:schemeClr val="accent1"/>
                </a:solidFill>
              </a:rPr>
              <a:t>p</a:t>
            </a:r>
            <a:r>
              <a:rPr lang="en-US">
                <a:solidFill>
                  <a:schemeClr val="accent1"/>
                </a:solidFill>
              </a:rPr>
              <a:t>)</a:t>
            </a:r>
            <a:r>
              <a:rPr lang="en-US"/>
              <a:t>, with strict inequality if and only if either </a:t>
            </a:r>
            <a:r>
              <a:rPr lang="en-US">
                <a:solidFill>
                  <a:schemeClr val="accent1"/>
                </a:solidFill>
              </a:rPr>
              <a:t>0 &lt; k &lt; 1</a:t>
            </a:r>
            <a:r>
              <a:rPr lang="en-US"/>
              <a:t> or </a:t>
            </a:r>
            <a:r>
              <a:rPr lang="en-US">
                <a:solidFill>
                  <a:schemeClr val="accent1"/>
                </a:solidFill>
              </a:rPr>
              <a:t>corr(G</a:t>
            </a:r>
            <a:r>
              <a:rPr lang="en-US" baseline="-25000">
                <a:solidFill>
                  <a:schemeClr val="accent1"/>
                </a:solidFill>
              </a:rPr>
              <a:t>p</a:t>
            </a:r>
            <a:r>
              <a:rPr lang="en-US">
                <a:solidFill>
                  <a:schemeClr val="accent1"/>
                </a:solidFill>
              </a:rPr>
              <a:t>, S</a:t>
            </a:r>
            <a:r>
              <a:rPr lang="en-US" baseline="-25000">
                <a:solidFill>
                  <a:schemeClr val="accent1"/>
                </a:solidFill>
              </a:rPr>
              <a:t>p</a:t>
            </a:r>
            <a:r>
              <a:rPr lang="en-US">
                <a:solidFill>
                  <a:schemeClr val="accent1"/>
                </a:solidFill>
              </a:rPr>
              <a:t>) &gt; 0</a:t>
            </a:r>
            <a:r>
              <a:rPr lang="en-US"/>
              <a:t>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03127"/>
      </p:ext>
    </p:extLst>
  </p:cSld>
  <p:clrMapOvr>
    <a:masterClrMapping/>
  </p:clrMapOvr>
</p:sld>
</file>

<file path=ppt/theme/theme1.xml><?xml version="1.0" encoding="utf-8"?>
<a:theme xmlns:a="http://schemas.openxmlformats.org/drawingml/2006/main" name="Black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Theme" id="{EBC2ACDB-5897-D343-B7C4-9CFB6697D06D}" vid="{A76FDDCB-3CDB-C144-B615-5E4C69CC8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Theme</Template>
  <TotalTime>775</TotalTime>
  <Words>1172</Words>
  <Application>Microsoft Macintosh PowerPoint</Application>
  <PresentationFormat>Widescreen</PresentationFormat>
  <Paragraphs>107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Black Theme</vt:lpstr>
      <vt:lpstr>Trading social status for genetics in marriage markets:  Evidence from UK Biobank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Theory</vt:lpstr>
      <vt:lpstr>PowerPoint Presentation</vt:lpstr>
      <vt:lpstr>PowerPoint Presentation</vt:lpstr>
      <vt:lpstr>Data</vt:lpstr>
      <vt:lpstr>Validating our pairs</vt:lpstr>
      <vt:lpstr>PowerPoint Presentation</vt:lpstr>
      <vt:lpstr>PowerPoint Presentation</vt:lpstr>
      <vt:lpstr>PowerPoint Presentation</vt:lpstr>
      <vt:lpstr>PowerPoint Presentation</vt:lpstr>
      <vt:lpstr>Estimation strategy</vt:lpstr>
      <vt:lpstr>Controls and mediators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Trading social status for genetics in marriage markets: evidence from UK Biobank</dc:title>
  <dc:creator>David Hugh-Jones (ECO - Staff)</dc:creator>
  <cp:lastModifiedBy>David Hugh-Jones (ECO - Staff)</cp:lastModifiedBy>
  <cp:revision>27</cp:revision>
  <dcterms:created xsi:type="dcterms:W3CDTF">2021-02-11T13:07:50Z</dcterms:created>
  <dcterms:modified xsi:type="dcterms:W3CDTF">2021-02-23T12:36:34Z</dcterms:modified>
</cp:coreProperties>
</file>